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82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23A8-D456-4DEC-B75A-858D21430B5C}" type="datetimeFigureOut">
              <a:rPr lang="en-BE" smtClean="0"/>
              <a:t>11/05/2025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09B3-D122-498A-AC99-D5EFC00B1CE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9712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23A8-D456-4DEC-B75A-858D21430B5C}" type="datetimeFigureOut">
              <a:rPr lang="en-BE" smtClean="0"/>
              <a:t>11/05/2025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09B3-D122-498A-AC99-D5EFC00B1CE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178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23A8-D456-4DEC-B75A-858D21430B5C}" type="datetimeFigureOut">
              <a:rPr lang="en-BE" smtClean="0"/>
              <a:t>11/05/2025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09B3-D122-498A-AC99-D5EFC00B1CE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56045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23A8-D456-4DEC-B75A-858D21430B5C}" type="datetimeFigureOut">
              <a:rPr lang="en-BE" smtClean="0"/>
              <a:t>11/05/2025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09B3-D122-498A-AC99-D5EFC00B1CE5}" type="slidenum">
              <a:rPr lang="en-BE" smtClean="0"/>
              <a:t>‹#›</a:t>
            </a:fld>
            <a:endParaRPr lang="en-B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7513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23A8-D456-4DEC-B75A-858D21430B5C}" type="datetimeFigureOut">
              <a:rPr lang="en-BE" smtClean="0"/>
              <a:t>11/05/2025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09B3-D122-498A-AC99-D5EFC00B1CE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21141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23A8-D456-4DEC-B75A-858D21430B5C}" type="datetimeFigureOut">
              <a:rPr lang="en-BE" smtClean="0"/>
              <a:t>11/05/2025</a:t>
            </a:fld>
            <a:endParaRPr lang="en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09B3-D122-498A-AC99-D5EFC00B1CE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09098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23A8-D456-4DEC-B75A-858D21430B5C}" type="datetimeFigureOut">
              <a:rPr lang="en-BE" smtClean="0"/>
              <a:t>11/05/2025</a:t>
            </a:fld>
            <a:endParaRPr lang="en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09B3-D122-498A-AC99-D5EFC00B1CE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60766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23A8-D456-4DEC-B75A-858D21430B5C}" type="datetimeFigureOut">
              <a:rPr lang="en-BE" smtClean="0"/>
              <a:t>11/05/2025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09B3-D122-498A-AC99-D5EFC00B1CE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4960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23A8-D456-4DEC-B75A-858D21430B5C}" type="datetimeFigureOut">
              <a:rPr lang="en-BE" smtClean="0"/>
              <a:t>11/05/2025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09B3-D122-498A-AC99-D5EFC00B1CE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1764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23A8-D456-4DEC-B75A-858D21430B5C}" type="datetimeFigureOut">
              <a:rPr lang="en-BE" smtClean="0"/>
              <a:t>11/05/2025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09B3-D122-498A-AC99-D5EFC00B1CE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3490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23A8-D456-4DEC-B75A-858D21430B5C}" type="datetimeFigureOut">
              <a:rPr lang="en-BE" smtClean="0"/>
              <a:t>11/05/2025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09B3-D122-498A-AC99-D5EFC00B1CE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3881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23A8-D456-4DEC-B75A-858D21430B5C}" type="datetimeFigureOut">
              <a:rPr lang="en-BE" smtClean="0"/>
              <a:t>11/05/2025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09B3-D122-498A-AC99-D5EFC00B1CE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0766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23A8-D456-4DEC-B75A-858D21430B5C}" type="datetimeFigureOut">
              <a:rPr lang="en-BE" smtClean="0"/>
              <a:t>11/05/2025</a:t>
            </a:fld>
            <a:endParaRPr lang="en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09B3-D122-498A-AC99-D5EFC00B1CE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7482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23A8-D456-4DEC-B75A-858D21430B5C}" type="datetimeFigureOut">
              <a:rPr lang="en-BE" smtClean="0"/>
              <a:t>11/05/2025</a:t>
            </a:fld>
            <a:endParaRPr lang="en-B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09B3-D122-498A-AC99-D5EFC00B1CE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1108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23A8-D456-4DEC-B75A-858D21430B5C}" type="datetimeFigureOut">
              <a:rPr lang="en-BE" smtClean="0"/>
              <a:t>11/05/2025</a:t>
            </a:fld>
            <a:endParaRPr lang="en-B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09B3-D122-498A-AC99-D5EFC00B1CE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96869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23A8-D456-4DEC-B75A-858D21430B5C}" type="datetimeFigureOut">
              <a:rPr lang="en-BE" smtClean="0"/>
              <a:t>11/05/2025</a:t>
            </a:fld>
            <a:endParaRPr lang="en-B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09B3-D122-498A-AC99-D5EFC00B1CE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01184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23A8-D456-4DEC-B75A-858D21430B5C}" type="datetimeFigureOut">
              <a:rPr lang="en-BE" smtClean="0"/>
              <a:t>11/05/2025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09B3-D122-498A-AC99-D5EFC00B1CE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4450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7C523A8-D456-4DEC-B75A-858D21430B5C}" type="datetimeFigureOut">
              <a:rPr lang="en-BE" smtClean="0"/>
              <a:t>11/05/2025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309B3-D122-498A-AC99-D5EFC00B1CE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210685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jI9NUNvpBg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6" name="Oval 45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BE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42925B-87D2-E93B-D739-80BD6C83A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6649" y="629266"/>
            <a:ext cx="5343203" cy="16419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dirty="0"/>
              <a:t>FEHD BENCHEMSI</a:t>
            </a:r>
          </a:p>
        </p:txBody>
      </p:sp>
      <p:pic>
        <p:nvPicPr>
          <p:cNvPr id="27" name="Picture 26" descr="A person with a beard and mustache&#10;&#10;AI-generated content may be incorrect.">
            <a:extLst>
              <a:ext uri="{FF2B5EF4-FFF2-40B4-BE49-F238E27FC236}">
                <a16:creationId xmlns:a16="http://schemas.microsoft.com/office/drawing/2014/main" id="{6F7C8F77-06E4-5DD5-7842-EB66FE8C63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6" r="12813"/>
          <a:stretch/>
        </p:blipFill>
        <p:spPr>
          <a:xfrm>
            <a:off x="-1" y="10"/>
            <a:ext cx="4058949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708D787-E573-8817-1AD9-3C05CD757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6649" y="2438400"/>
            <a:ext cx="6083271" cy="380999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dirty="0">
                <a:solidFill>
                  <a:schemeClr val="tx1"/>
                </a:solidFill>
              </a:rPr>
              <a:t>ACTEUR,MUSICIEN</a:t>
            </a:r>
          </a:p>
          <a:p>
            <a:pPr>
              <a:buFont typeface="Wingdings 3" charset="2"/>
              <a:buChar char=""/>
            </a:pPr>
            <a:r>
              <a:rPr lang="en-US" dirty="0">
                <a:solidFill>
                  <a:schemeClr val="tx1"/>
                </a:solidFill>
              </a:rPr>
              <a:t>Né </a:t>
            </a:r>
            <a:r>
              <a:rPr lang="en-US" dirty="0" err="1">
                <a:solidFill>
                  <a:schemeClr val="tx1"/>
                </a:solidFill>
              </a:rPr>
              <a:t>en</a:t>
            </a:r>
            <a:r>
              <a:rPr lang="en-US" dirty="0">
                <a:solidFill>
                  <a:schemeClr val="tx1"/>
                </a:solidFill>
              </a:rPr>
              <a:t> 1978 à Casablanca</a:t>
            </a:r>
          </a:p>
          <a:p>
            <a:pPr>
              <a:buFont typeface="Wingdings 3" charset="2"/>
              <a:buChar char=""/>
            </a:pPr>
            <a:r>
              <a:rPr lang="en-US" dirty="0" err="1">
                <a:solidFill>
                  <a:schemeClr val="tx1"/>
                </a:solidFill>
              </a:rPr>
              <a:t>Résidant</a:t>
            </a:r>
            <a:r>
              <a:rPr lang="en-US" dirty="0">
                <a:solidFill>
                  <a:schemeClr val="tx1"/>
                </a:solidFill>
              </a:rPr>
              <a:t> entre le Maroc et les </a:t>
            </a:r>
            <a:r>
              <a:rPr lang="en-US" dirty="0" err="1">
                <a:solidFill>
                  <a:schemeClr val="tx1"/>
                </a:solidFill>
              </a:rPr>
              <a:t>Etats</a:t>
            </a:r>
            <a:r>
              <a:rPr lang="en-US" dirty="0">
                <a:solidFill>
                  <a:schemeClr val="tx1"/>
                </a:solidFill>
              </a:rPr>
              <a:t>-Unis</a:t>
            </a:r>
          </a:p>
          <a:p>
            <a:pPr>
              <a:buFont typeface="Wingdings 3" charset="2"/>
              <a:buChar char=""/>
            </a:pPr>
            <a:r>
              <a:rPr lang="en-US" dirty="0" err="1">
                <a:solidFill>
                  <a:schemeClr val="tx1"/>
                </a:solidFill>
              </a:rPr>
              <a:t>Diplômé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</a:t>
            </a:r>
            <a:r>
              <a:rPr lang="en-US" dirty="0">
                <a:solidFill>
                  <a:schemeClr val="tx1"/>
                </a:solidFill>
              </a:rPr>
              <a:t> droit international (Master)</a:t>
            </a:r>
          </a:p>
        </p:txBody>
      </p:sp>
    </p:spTree>
    <p:extLst>
      <p:ext uri="{BB962C8B-B14F-4D97-AF65-F5344CB8AC3E}">
        <p14:creationId xmlns:p14="http://schemas.microsoft.com/office/powerpoint/2010/main" val="513090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040B8-18D9-A0F1-C273-B838AA478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37" y="1139720"/>
            <a:ext cx="4145344" cy="789664"/>
          </a:xfrm>
        </p:spPr>
        <p:txBody>
          <a:bodyPr>
            <a:noAutofit/>
          </a:bodyPr>
          <a:lstStyle/>
          <a:p>
            <a:r>
              <a:rPr lang="en-GB" sz="4800" b="1" dirty="0"/>
              <a:t>INSTRUMENTS</a:t>
            </a:r>
            <a:endParaRPr lang="en-BE" sz="4800" b="1" dirty="0"/>
          </a:p>
        </p:txBody>
      </p:sp>
      <p:pic>
        <p:nvPicPr>
          <p:cNvPr id="11" name="Picture 10" descr="A close-up of a stringed instrument&#10;&#10;AI-generated content may be incorrect.">
            <a:extLst>
              <a:ext uri="{FF2B5EF4-FFF2-40B4-BE49-F238E27FC236}">
                <a16:creationId xmlns:a16="http://schemas.microsoft.com/office/drawing/2014/main" id="{08C502E8-2B3E-900F-65CE-D69E99445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3"/>
          <a:stretch/>
        </p:blipFill>
        <p:spPr>
          <a:xfrm>
            <a:off x="4613644" y="609368"/>
            <a:ext cx="3409037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16" name="Picture 15" descr="A black drum with blue and white ropes&#10;&#10;AI-generated content may be incorrect.">
            <a:extLst>
              <a:ext uri="{FF2B5EF4-FFF2-40B4-BE49-F238E27FC236}">
                <a16:creationId xmlns:a16="http://schemas.microsoft.com/office/drawing/2014/main" id="{294A2BEB-367F-4815-3E4C-80B2EAB189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93" r="-10493"/>
          <a:stretch/>
        </p:blipFill>
        <p:spPr>
          <a:xfrm>
            <a:off x="8135262" y="609602"/>
            <a:ext cx="3409037" cy="27660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F8EDF29-1535-4A6E-807D-812733F33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BE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2673E5E-7C07-1E8A-B2FE-9DA40B338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6" y="2484544"/>
            <a:ext cx="3329666" cy="3763855"/>
          </a:xfrm>
        </p:spPr>
        <p:txBody>
          <a:bodyPr>
            <a:normAutofit/>
          </a:bodyPr>
          <a:lstStyle/>
          <a:p>
            <a:r>
              <a:rPr lang="en-US" dirty="0"/>
              <a:t>QRAQEB</a:t>
            </a:r>
          </a:p>
          <a:p>
            <a:r>
              <a:rPr lang="en-US" dirty="0"/>
              <a:t>TAMBOUR</a:t>
            </a:r>
          </a:p>
          <a:p>
            <a:r>
              <a:rPr lang="en-US" dirty="0"/>
              <a:t>GUEMBRI</a:t>
            </a:r>
          </a:p>
        </p:txBody>
      </p:sp>
      <p:pic>
        <p:nvPicPr>
          <p:cNvPr id="13" name="Content Placeholder 12" descr="A pair of metal objects with laces&#10;&#10;AI-generated content may be incorrect.">
            <a:extLst>
              <a:ext uri="{FF2B5EF4-FFF2-40B4-BE49-F238E27FC236}">
                <a16:creationId xmlns:a16="http://schemas.microsoft.com/office/drawing/2014/main" id="{77FEE4E3-9964-1ED9-F79D-5E9EFAF7D1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5" r="3" b="11230"/>
          <a:stretch/>
        </p:blipFill>
        <p:spPr>
          <a:xfrm>
            <a:off x="8135262" y="3482340"/>
            <a:ext cx="3409037" cy="27660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3235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Fehd Benchemsi - Ulad Bambara">
            <a:hlinkClick r:id="" action="ppaction://media"/>
            <a:extLst>
              <a:ext uri="{FF2B5EF4-FFF2-40B4-BE49-F238E27FC236}">
                <a16:creationId xmlns:a16="http://schemas.microsoft.com/office/drawing/2014/main" id="{EFC3076A-11F4-2841-6A65-BA8D2F9F9F0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82837" y="1331119"/>
            <a:ext cx="7426325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9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E8FA6-F992-DCE2-82DC-C3815F52C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2608007"/>
            <a:ext cx="3330328" cy="1641986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/>
              <a:t>MUSICAL</a:t>
            </a:r>
            <a:br>
              <a:rPr lang="en-GB" sz="4400" b="1" dirty="0"/>
            </a:br>
            <a:r>
              <a:rPr lang="en-GB" sz="4400" b="1" dirty="0"/>
              <a:t>TOUR 2025</a:t>
            </a:r>
            <a:endParaRPr lang="en-BE" sz="4400" b="1" dirty="0"/>
          </a:p>
        </p:txBody>
      </p:sp>
      <p:pic>
        <p:nvPicPr>
          <p:cNvPr id="9" name="Content Placeholder 8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8E8AB03F-28EF-EBD6-02C4-9C7039AC9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286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5068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74378-0505-5624-A382-68D840E1B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27" y="3309230"/>
            <a:ext cx="7011529" cy="737647"/>
          </a:xfrm>
        </p:spPr>
        <p:txBody>
          <a:bodyPr/>
          <a:lstStyle/>
          <a:p>
            <a:r>
              <a:rPr lang="en-GB" sz="4000" b="1" dirty="0"/>
              <a:t>THANK YOU FOR WATCHING </a:t>
            </a:r>
            <a:endParaRPr lang="en-BE" sz="4000" b="1" dirty="0"/>
          </a:p>
        </p:txBody>
      </p:sp>
      <p:pic>
        <p:nvPicPr>
          <p:cNvPr id="9" name="Picture 8" descr="A yellow smiley face with glasses and shoes&#10;&#10;AI-generated content may be incorrect.">
            <a:extLst>
              <a:ext uri="{FF2B5EF4-FFF2-40B4-BE49-F238E27FC236}">
                <a16:creationId xmlns:a16="http://schemas.microsoft.com/office/drawing/2014/main" id="{79DD79EA-4982-DD0C-DD07-6DFF88039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996" y="1491916"/>
            <a:ext cx="4372276" cy="437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5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sitting at a table with a mug and a pitcher&#10;&#10;AI-generated content may be incorrect.">
            <a:extLst>
              <a:ext uri="{FF2B5EF4-FFF2-40B4-BE49-F238E27FC236}">
                <a16:creationId xmlns:a16="http://schemas.microsoft.com/office/drawing/2014/main" id="{FF188DD3-B27D-DA52-7F16-D3D1DF2F5D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C53449-D2F7-FF75-A028-719D1D5DFB06}"/>
              </a:ext>
            </a:extLst>
          </p:cNvPr>
          <p:cNvSpPr txBox="1"/>
          <p:nvPr/>
        </p:nvSpPr>
        <p:spPr>
          <a:xfrm>
            <a:off x="255844" y="2101096"/>
            <a:ext cx="716880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00" dirty="0" err="1">
                <a:latin typeface="AvenirNext LT Pro Bold" panose="020B0804020202020204" pitchFamily="34" charset="0"/>
              </a:rPr>
              <a:t>Carrière</a:t>
            </a:r>
            <a:r>
              <a:rPr lang="en-GB" sz="5500" dirty="0">
                <a:latin typeface="AvenirNext LT Pro Bold" panose="020B0804020202020204" pitchFamily="34" charset="0"/>
              </a:rPr>
              <a:t> </a:t>
            </a:r>
            <a:r>
              <a:rPr lang="en-GB" sz="5500" dirty="0" err="1">
                <a:latin typeface="AvenirNext LT Pro Bold" panose="020B0804020202020204" pitchFamily="34" charset="0"/>
              </a:rPr>
              <a:t>Cinématographique</a:t>
            </a:r>
            <a:endParaRPr lang="en-BE" sz="5500" dirty="0"/>
          </a:p>
        </p:txBody>
      </p:sp>
    </p:spTree>
    <p:extLst>
      <p:ext uri="{BB962C8B-B14F-4D97-AF65-F5344CB8AC3E}">
        <p14:creationId xmlns:p14="http://schemas.microsoft.com/office/powerpoint/2010/main" val="3791515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EEBED3-CDAD-F960-70C6-88A9AF3E7B58}"/>
              </a:ext>
            </a:extLst>
          </p:cNvPr>
          <p:cNvSpPr txBox="1"/>
          <p:nvPr/>
        </p:nvSpPr>
        <p:spPr>
          <a:xfrm>
            <a:off x="648930" y="629266"/>
            <a:ext cx="6188190" cy="1622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200" b="1" spc="3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Série </a:t>
            </a:r>
            <a:r>
              <a:rPr lang="en-US" sz="4200" b="1" spc="3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policière</a:t>
            </a:r>
            <a:endParaRPr lang="en-US" sz="4200" b="1" spc="3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200" b="1" spc="3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EL KADIA 2006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EC8B33-0ACB-167E-347B-F8696EBFD3A6}"/>
              </a:ext>
            </a:extLst>
          </p:cNvPr>
          <p:cNvSpPr txBox="1"/>
          <p:nvPr/>
        </p:nvSpPr>
        <p:spPr>
          <a:xfrm>
            <a:off x="648930" y="3101502"/>
            <a:ext cx="6188189" cy="654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8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Personnage</a:t>
            </a:r>
            <a:r>
              <a:rPr lang="en-US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: </a:t>
            </a:r>
            <a:r>
              <a:rPr lang="en-US" sz="28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Tueur</a:t>
            </a:r>
            <a:r>
              <a:rPr lang="en-US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série</a:t>
            </a:r>
            <a:endParaRPr lang="en-US" sz="28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14" descr="A movie poster with two people&#10;&#10;AI-generated content may be incorrect.">
            <a:extLst>
              <a:ext uri="{FF2B5EF4-FFF2-40B4-BE49-F238E27FC236}">
                <a16:creationId xmlns:a16="http://schemas.microsoft.com/office/drawing/2014/main" id="{79A242DC-5EDF-EF94-7A5B-BA59E90F42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070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65566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6ED6AE-AC6E-6A54-ACBC-DD7886A4F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EBEBEB"/>
                </a:solidFill>
              </a:rPr>
              <a:t>FILM DRAME POLICIER</a:t>
            </a:r>
            <a:br>
              <a:rPr lang="en-GB" b="1" dirty="0">
                <a:solidFill>
                  <a:srgbClr val="EBEBEB"/>
                </a:solidFill>
              </a:rPr>
            </a:br>
            <a:r>
              <a:rPr lang="en-GB" b="1" dirty="0">
                <a:solidFill>
                  <a:srgbClr val="EBEBEB"/>
                </a:solidFill>
              </a:rPr>
              <a:t>2011</a:t>
            </a:r>
            <a:endParaRPr lang="en-BE" b="1" dirty="0">
              <a:solidFill>
                <a:srgbClr val="EBEBEB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20897E-6852-9FCC-31F9-189B6DE73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3348096"/>
            <a:ext cx="6188189" cy="723089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Personnage</a:t>
            </a:r>
            <a:r>
              <a:rPr lang="en-US" sz="3600" dirty="0">
                <a:solidFill>
                  <a:srgbClr val="FFFFFF"/>
                </a:solidFill>
              </a:rPr>
              <a:t> : Malik</a:t>
            </a:r>
          </a:p>
        </p:txBody>
      </p:sp>
      <p:sp>
        <p:nvSpPr>
          <p:cNvPr id="14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oster with text overlay&#10;&#10;AI-generated content may be incorrect.">
            <a:extLst>
              <a:ext uri="{FF2B5EF4-FFF2-40B4-BE49-F238E27FC236}">
                <a16:creationId xmlns:a16="http://schemas.microsoft.com/office/drawing/2014/main" id="{96B5180B-E00F-FCDA-8829-83B1626EA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5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75005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BC8DA-1076-7B15-75C9-2B83B0574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EBEBEB"/>
                </a:solidFill>
              </a:rPr>
              <a:t>THE AMERICAN SNIPER</a:t>
            </a:r>
            <a:br>
              <a:rPr lang="en-GB" b="1" dirty="0">
                <a:solidFill>
                  <a:srgbClr val="EBEBEB"/>
                </a:solidFill>
              </a:rPr>
            </a:br>
            <a:r>
              <a:rPr lang="en-GB" b="1" dirty="0">
                <a:solidFill>
                  <a:srgbClr val="EBEBEB"/>
                </a:solidFill>
              </a:rPr>
              <a:t>2014</a:t>
            </a:r>
            <a:endParaRPr lang="en-BE" b="1" dirty="0">
              <a:solidFill>
                <a:srgbClr val="EBEBEB"/>
              </a:solidFill>
            </a:endParaRPr>
          </a:p>
        </p:txBody>
      </p:sp>
      <p:sp>
        <p:nvSpPr>
          <p:cNvPr id="5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0" name="Picture 19" descr="A person holding a flag&#10;&#10;AI-generated content may be incorrect.">
            <a:extLst>
              <a:ext uri="{FF2B5EF4-FFF2-40B4-BE49-F238E27FC236}">
                <a16:creationId xmlns:a16="http://schemas.microsoft.com/office/drawing/2014/main" id="{3BBF2F39-CDE4-3974-98E3-5DA71ACFB8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7" t="26580" r="3517" b="42024"/>
          <a:stretch/>
        </p:blipFill>
        <p:spPr>
          <a:xfrm>
            <a:off x="7220078" y="10"/>
            <a:ext cx="4932795" cy="2268000"/>
          </a:xfrm>
          <a:custGeom>
            <a:avLst/>
            <a:gdLst/>
            <a:ahLst/>
            <a:cxnLst/>
            <a:rect l="l" t="t" r="r" b="b"/>
            <a:pathLst>
              <a:path w="4971922" h="2286000">
                <a:moveTo>
                  <a:pt x="0" y="0"/>
                </a:moveTo>
                <a:lnTo>
                  <a:pt x="1343538" y="0"/>
                </a:lnTo>
                <a:lnTo>
                  <a:pt x="1343538" y="1"/>
                </a:lnTo>
                <a:lnTo>
                  <a:pt x="4971922" y="1"/>
                </a:lnTo>
                <a:lnTo>
                  <a:pt x="4971922" y="2286000"/>
                </a:lnTo>
                <a:lnTo>
                  <a:pt x="232518" y="2286000"/>
                </a:lnTo>
                <a:lnTo>
                  <a:pt x="227089" y="2167128"/>
                </a:lnTo>
                <a:lnTo>
                  <a:pt x="218852" y="2014881"/>
                </a:lnTo>
                <a:lnTo>
                  <a:pt x="210952" y="1861947"/>
                </a:lnTo>
                <a:lnTo>
                  <a:pt x="200867" y="1709014"/>
                </a:lnTo>
                <a:lnTo>
                  <a:pt x="188764" y="1554023"/>
                </a:lnTo>
                <a:lnTo>
                  <a:pt x="176662" y="1401090"/>
                </a:lnTo>
                <a:lnTo>
                  <a:pt x="162710" y="1245413"/>
                </a:lnTo>
                <a:lnTo>
                  <a:pt x="147414" y="1089051"/>
                </a:lnTo>
                <a:lnTo>
                  <a:pt x="131278" y="934746"/>
                </a:lnTo>
                <a:lnTo>
                  <a:pt x="112452" y="778383"/>
                </a:lnTo>
                <a:lnTo>
                  <a:pt x="92281" y="622707"/>
                </a:lnTo>
                <a:lnTo>
                  <a:pt x="72278" y="466344"/>
                </a:lnTo>
                <a:lnTo>
                  <a:pt x="48914" y="310668"/>
                </a:lnTo>
                <a:lnTo>
                  <a:pt x="25045" y="155677"/>
                </a:lnTo>
                <a:close/>
              </a:path>
            </a:pathLst>
          </a:custGeom>
        </p:spPr>
      </p:pic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74132E6D-C051-489B-16ED-1CAC391EA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3250819"/>
            <a:ext cx="6188189" cy="91764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Réalisé</a:t>
            </a:r>
            <a:r>
              <a:rPr lang="en-US" dirty="0">
                <a:solidFill>
                  <a:srgbClr val="FFFFFF"/>
                </a:solidFill>
              </a:rPr>
              <a:t> par : Clint Eastwood</a:t>
            </a:r>
          </a:p>
          <a:p>
            <a:r>
              <a:rPr lang="en-US" dirty="0" err="1">
                <a:solidFill>
                  <a:srgbClr val="FFFFFF"/>
                </a:solidFill>
              </a:rPr>
              <a:t>Personnage</a:t>
            </a:r>
            <a:r>
              <a:rPr lang="en-US" dirty="0">
                <a:solidFill>
                  <a:srgbClr val="FFFFFF"/>
                </a:solidFill>
              </a:rPr>
              <a:t> : </a:t>
            </a:r>
            <a:r>
              <a:rPr lang="en-US" dirty="0" err="1">
                <a:solidFill>
                  <a:srgbClr val="FFFFFF"/>
                </a:solidFill>
              </a:rPr>
              <a:t>Journaliste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Syrien</a:t>
            </a:r>
            <a:r>
              <a:rPr lang="en-US" dirty="0">
                <a:solidFill>
                  <a:srgbClr val="FFFFFF"/>
                </a:solidFill>
              </a:rPr>
              <a:t>(</a:t>
            </a:r>
            <a:r>
              <a:rPr lang="en-US" dirty="0" err="1">
                <a:solidFill>
                  <a:srgbClr val="FFFFFF"/>
                </a:solidFill>
              </a:rPr>
              <a:t>traducteur</a:t>
            </a:r>
            <a:r>
              <a:rPr lang="en-US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10" name="Picture 9" descr="A person in military uniform standing next to a person in a building&#10;&#10;AI-generated content may be incorrect.">
            <a:extLst>
              <a:ext uri="{FF2B5EF4-FFF2-40B4-BE49-F238E27FC236}">
                <a16:creationId xmlns:a16="http://schemas.microsoft.com/office/drawing/2014/main" id="{205204B7-7054-A738-BFFC-6CBCA3E8AF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4" r="-1" b="49119"/>
          <a:stretch/>
        </p:blipFill>
        <p:spPr>
          <a:xfrm>
            <a:off x="7437114" y="2286000"/>
            <a:ext cx="4754886" cy="2286000"/>
          </a:xfrm>
          <a:custGeom>
            <a:avLst/>
            <a:gdLst/>
            <a:ahLst/>
            <a:cxnLst/>
            <a:rect l="l" t="t" r="r" b="b"/>
            <a:pathLst>
              <a:path w="4754886" h="2286000">
                <a:moveTo>
                  <a:pt x="15482" y="0"/>
                </a:moveTo>
                <a:lnTo>
                  <a:pt x="4754886" y="0"/>
                </a:lnTo>
                <a:lnTo>
                  <a:pt x="4754886" y="2286000"/>
                </a:lnTo>
                <a:lnTo>
                  <a:pt x="0" y="2286000"/>
                </a:lnTo>
                <a:lnTo>
                  <a:pt x="8036" y="2135352"/>
                </a:lnTo>
                <a:lnTo>
                  <a:pt x="12742" y="2007793"/>
                </a:lnTo>
                <a:lnTo>
                  <a:pt x="17953" y="1877492"/>
                </a:lnTo>
                <a:lnTo>
                  <a:pt x="22827" y="1745133"/>
                </a:lnTo>
                <a:lnTo>
                  <a:pt x="26021" y="1612087"/>
                </a:lnTo>
                <a:lnTo>
                  <a:pt x="28879" y="1476299"/>
                </a:lnTo>
                <a:lnTo>
                  <a:pt x="31904" y="1339139"/>
                </a:lnTo>
                <a:lnTo>
                  <a:pt x="33921" y="1199236"/>
                </a:lnTo>
                <a:lnTo>
                  <a:pt x="33921" y="1057961"/>
                </a:lnTo>
                <a:lnTo>
                  <a:pt x="34930" y="915315"/>
                </a:lnTo>
                <a:lnTo>
                  <a:pt x="33921" y="771297"/>
                </a:lnTo>
                <a:lnTo>
                  <a:pt x="31904" y="625221"/>
                </a:lnTo>
                <a:lnTo>
                  <a:pt x="30055" y="479146"/>
                </a:lnTo>
                <a:lnTo>
                  <a:pt x="26021" y="331013"/>
                </a:lnTo>
                <a:lnTo>
                  <a:pt x="21819" y="181509"/>
                </a:lnTo>
                <a:lnTo>
                  <a:pt x="16944" y="32004"/>
                </a:lnTo>
                <a:close/>
              </a:path>
            </a:pathLst>
          </a:custGeom>
        </p:spPr>
      </p:pic>
      <p:pic>
        <p:nvPicPr>
          <p:cNvPr id="7" name="Picture 6" descr="A person in a car&#10;&#10;AI-generated content may be incorrect.">
            <a:extLst>
              <a:ext uri="{FF2B5EF4-FFF2-40B4-BE49-F238E27FC236}">
                <a16:creationId xmlns:a16="http://schemas.microsoft.com/office/drawing/2014/main" id="{4BCA7340-D314-5CCD-65EC-95A39BDAAF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7" r="-1" b="44796"/>
          <a:stretch/>
        </p:blipFill>
        <p:spPr>
          <a:xfrm>
            <a:off x="7218902" y="4572000"/>
            <a:ext cx="4973099" cy="2286000"/>
          </a:xfrm>
          <a:custGeom>
            <a:avLst/>
            <a:gdLst/>
            <a:ahLst/>
            <a:cxnLst/>
            <a:rect l="l" t="t" r="r" b="b"/>
            <a:pathLst>
              <a:path w="4973099" h="2286000">
                <a:moveTo>
                  <a:pt x="218212" y="0"/>
                </a:moveTo>
                <a:lnTo>
                  <a:pt x="4973099" y="0"/>
                </a:lnTo>
                <a:lnTo>
                  <a:pt x="4973099" y="2286000"/>
                </a:lnTo>
                <a:lnTo>
                  <a:pt x="897889" y="2286000"/>
                </a:lnTo>
                <a:lnTo>
                  <a:pt x="0" y="2286000"/>
                </a:lnTo>
                <a:lnTo>
                  <a:pt x="5883" y="2245538"/>
                </a:lnTo>
                <a:lnTo>
                  <a:pt x="23197" y="2126894"/>
                </a:lnTo>
                <a:lnTo>
                  <a:pt x="35299" y="2040483"/>
                </a:lnTo>
                <a:lnTo>
                  <a:pt x="48074" y="1937613"/>
                </a:lnTo>
                <a:lnTo>
                  <a:pt x="63370" y="1815541"/>
                </a:lnTo>
                <a:lnTo>
                  <a:pt x="79507" y="1680438"/>
                </a:lnTo>
                <a:lnTo>
                  <a:pt x="96484" y="1528191"/>
                </a:lnTo>
                <a:lnTo>
                  <a:pt x="114469" y="1362227"/>
                </a:lnTo>
                <a:lnTo>
                  <a:pt x="132455" y="1181862"/>
                </a:lnTo>
                <a:lnTo>
                  <a:pt x="150776" y="989838"/>
                </a:lnTo>
                <a:lnTo>
                  <a:pt x="167753" y="782726"/>
                </a:lnTo>
                <a:lnTo>
                  <a:pt x="184058" y="566013"/>
                </a:lnTo>
                <a:lnTo>
                  <a:pt x="198850" y="336956"/>
                </a:lnTo>
                <a:lnTo>
                  <a:pt x="212969" y="9829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22357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BE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BE"/>
          </a:p>
        </p:txBody>
      </p:sp>
      <p:pic>
        <p:nvPicPr>
          <p:cNvPr id="5" name="Content Placeholder 4" descr="A person playing guitar and singing into microphones&#10;&#10;AI-generated content may be incorrect.">
            <a:extLst>
              <a:ext uri="{FF2B5EF4-FFF2-40B4-BE49-F238E27FC236}">
                <a16:creationId xmlns:a16="http://schemas.microsoft.com/office/drawing/2014/main" id="{AA7CAF6D-4F2A-EB45-547D-F867F9437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5" r="-1" b="21560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38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5906578C-571E-4549-D0DD-8BA68D1DF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5284800"/>
            <a:ext cx="10407602" cy="86802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b="1" dirty="0" err="1">
                <a:solidFill>
                  <a:srgbClr val="EBEBEB"/>
                </a:solidFill>
              </a:rPr>
              <a:t>Carrière</a:t>
            </a:r>
            <a:r>
              <a:rPr lang="en-US" sz="5400" b="1" dirty="0">
                <a:solidFill>
                  <a:srgbClr val="EBEBEB"/>
                </a:solidFill>
              </a:rPr>
              <a:t> Musicale</a:t>
            </a:r>
          </a:p>
        </p:txBody>
      </p:sp>
    </p:spTree>
    <p:extLst>
      <p:ext uri="{BB962C8B-B14F-4D97-AF65-F5344CB8AC3E}">
        <p14:creationId xmlns:p14="http://schemas.microsoft.com/office/powerpoint/2010/main" val="2585523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DDC893-E5EF-4CDE-B040-BA5B53AAD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5F1A06D-D369-4974-8208-56120C5E7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AD27A50-88D7-4E2A-8488-F2879768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BE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47C6ACD-2325-48C6-B9F3-C21563A05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081DF83-4F35-4560-87E6-0DE8AAAC3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C704F0F-1CD8-4DC1-AEE9-225958232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BE"/>
          </a:p>
        </p:txBody>
      </p:sp>
      <p:pic>
        <p:nvPicPr>
          <p:cNvPr id="5" name="Content Placeholder 4" descr="A person holding his hands to his mouth&#10;&#10;AI-generated content may be incorrect.">
            <a:extLst>
              <a:ext uri="{FF2B5EF4-FFF2-40B4-BE49-F238E27FC236}">
                <a16:creationId xmlns:a16="http://schemas.microsoft.com/office/drawing/2014/main" id="{D55BB0FB-EE92-78B7-5690-3F7F88AE68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5" r="10377"/>
          <a:stretch/>
        </p:blipFill>
        <p:spPr>
          <a:xfrm>
            <a:off x="1" y="-5"/>
            <a:ext cx="6095999" cy="5020241"/>
          </a:xfrm>
          <a:custGeom>
            <a:avLst/>
            <a:gdLst/>
            <a:ahLst/>
            <a:cxnLst/>
            <a:rect l="l" t="t" r="r" b="b"/>
            <a:pathLst>
              <a:path w="6095999" h="5020241">
                <a:moveTo>
                  <a:pt x="0" y="0"/>
                </a:moveTo>
                <a:lnTo>
                  <a:pt x="6095999" y="0"/>
                </a:lnTo>
                <a:lnTo>
                  <a:pt x="6095999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pic>
        <p:nvPicPr>
          <p:cNvPr id="7" name="Content Placeholder 6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21DDD936-969E-42FF-4D0A-6E5EAD749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3" r="23476" b="1"/>
          <a:stretch/>
        </p:blipFill>
        <p:spPr>
          <a:xfrm>
            <a:off x="6096000" y="9403"/>
            <a:ext cx="6095696" cy="4583103"/>
          </a:xfrm>
          <a:custGeom>
            <a:avLst/>
            <a:gdLst/>
            <a:ahLst/>
            <a:cxnLst/>
            <a:rect l="l" t="t" r="r" b="b"/>
            <a:pathLst>
              <a:path w="6095696" h="4583103">
                <a:moveTo>
                  <a:pt x="0" y="0"/>
                </a:moveTo>
                <a:lnTo>
                  <a:pt x="6095696" y="0"/>
                </a:lnTo>
                <a:lnTo>
                  <a:pt x="6095696" y="4057991"/>
                </a:lnTo>
                <a:lnTo>
                  <a:pt x="5818946" y="4110187"/>
                </a:lnTo>
                <a:lnTo>
                  <a:pt x="5543413" y="4159931"/>
                </a:lnTo>
                <a:lnTo>
                  <a:pt x="5266662" y="4208624"/>
                </a:lnTo>
                <a:lnTo>
                  <a:pt x="4988691" y="4250310"/>
                </a:lnTo>
                <a:lnTo>
                  <a:pt x="4711940" y="4292347"/>
                </a:lnTo>
                <a:lnTo>
                  <a:pt x="4433969" y="4331582"/>
                </a:lnTo>
                <a:lnTo>
                  <a:pt x="4159656" y="4365211"/>
                </a:lnTo>
                <a:lnTo>
                  <a:pt x="3881685" y="4397089"/>
                </a:lnTo>
                <a:lnTo>
                  <a:pt x="3604934" y="4426165"/>
                </a:lnTo>
                <a:lnTo>
                  <a:pt x="3333059" y="4451387"/>
                </a:lnTo>
                <a:lnTo>
                  <a:pt x="3057527" y="4476609"/>
                </a:lnTo>
                <a:lnTo>
                  <a:pt x="2785652" y="4497628"/>
                </a:lnTo>
                <a:lnTo>
                  <a:pt x="2513777" y="4514092"/>
                </a:lnTo>
                <a:lnTo>
                  <a:pt x="2243122" y="4531258"/>
                </a:lnTo>
                <a:lnTo>
                  <a:pt x="1974904" y="4545620"/>
                </a:lnTo>
                <a:lnTo>
                  <a:pt x="1709125" y="4555779"/>
                </a:lnTo>
                <a:lnTo>
                  <a:pt x="1443346" y="4564537"/>
                </a:lnTo>
                <a:lnTo>
                  <a:pt x="1180006" y="4572944"/>
                </a:lnTo>
                <a:lnTo>
                  <a:pt x="920323" y="4576798"/>
                </a:lnTo>
                <a:lnTo>
                  <a:pt x="660640" y="4581001"/>
                </a:lnTo>
                <a:lnTo>
                  <a:pt x="404614" y="4583103"/>
                </a:lnTo>
                <a:lnTo>
                  <a:pt x="151027" y="4581001"/>
                </a:lnTo>
                <a:lnTo>
                  <a:pt x="0" y="4581001"/>
                </a:lnTo>
                <a:close/>
              </a:path>
            </a:pathLst>
          </a:custGeom>
        </p:spPr>
      </p:pic>
      <p:sp>
        <p:nvSpPr>
          <p:cNvPr id="24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8C27D-BB6F-F230-BE7E-AACE549C6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99" y="5284957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>
                <a:solidFill>
                  <a:srgbClr val="EBEBEB"/>
                </a:solidFill>
              </a:rPr>
              <a:t>Groupe Musicale Fehd &amp; The Lalla’s</a:t>
            </a:r>
          </a:p>
        </p:txBody>
      </p:sp>
    </p:spTree>
    <p:extLst>
      <p:ext uri="{BB962C8B-B14F-4D97-AF65-F5344CB8AC3E}">
        <p14:creationId xmlns:p14="http://schemas.microsoft.com/office/powerpoint/2010/main" val="3206300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>
            <a:extLst>
              <a:ext uri="{FF2B5EF4-FFF2-40B4-BE49-F238E27FC236}">
                <a16:creationId xmlns:a16="http://schemas.microsoft.com/office/drawing/2014/main" id="{63F6B27E-E83E-9908-C04E-C6E37E2EC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75" y="2608007"/>
            <a:ext cx="5401091" cy="164198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b="1" dirty="0"/>
              <a:t>L’ART MUSICAL DE GNAWA</a:t>
            </a:r>
            <a:endParaRPr lang="en-BE" sz="5400" b="1" dirty="0"/>
          </a:p>
        </p:txBody>
      </p:sp>
      <p:pic>
        <p:nvPicPr>
          <p:cNvPr id="10" name="Content Placeholder 9" descr="A group of men playing drums&#10;&#10;AI-generated content may be incorrect.">
            <a:extLst>
              <a:ext uri="{FF2B5EF4-FFF2-40B4-BE49-F238E27FC236}">
                <a16:creationId xmlns:a16="http://schemas.microsoft.com/office/drawing/2014/main" id="{B1DDD1A2-7B58-C86F-1DC6-3C872167F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7" r="7829" b="-1"/>
          <a:stretch/>
        </p:blipFill>
        <p:spPr>
          <a:xfrm>
            <a:off x="6100398" y="10"/>
            <a:ext cx="6094412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95DDCFA-D3DE-4CEB-8AFF-C6501187E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84730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9" name="Oval 48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BE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BE"/>
          </a:p>
        </p:txBody>
      </p: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drums on a yellow surface&#10;&#10;AI-generated content may be incorrect.">
            <a:extLst>
              <a:ext uri="{FF2B5EF4-FFF2-40B4-BE49-F238E27FC236}">
                <a16:creationId xmlns:a16="http://schemas.microsoft.com/office/drawing/2014/main" id="{E5FBE72E-67A1-EC1B-73B3-7C286A2B250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963E4C-B529-9041-F7E5-F594240B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8" cy="3329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dirty="0">
                <a:solidFill>
                  <a:schemeClr val="tx1"/>
                </a:solidFill>
              </a:rPr>
              <a:t>Histoire et instruments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10787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100</TotalTime>
  <Words>89</Words>
  <Application>Microsoft Office PowerPoint</Application>
  <PresentationFormat>Widescreen</PresentationFormat>
  <Paragraphs>24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AvenirNext LT Pro Bold</vt:lpstr>
      <vt:lpstr>Century Gothic</vt:lpstr>
      <vt:lpstr>Wingdings 3</vt:lpstr>
      <vt:lpstr>Ion</vt:lpstr>
      <vt:lpstr>FEHD BENCHEMSI</vt:lpstr>
      <vt:lpstr>PowerPoint Presentation</vt:lpstr>
      <vt:lpstr>PowerPoint Presentation</vt:lpstr>
      <vt:lpstr>FILM DRAME POLICIER 2011</vt:lpstr>
      <vt:lpstr>THE AMERICAN SNIPER 2014</vt:lpstr>
      <vt:lpstr>Carrière Musicale</vt:lpstr>
      <vt:lpstr>Groupe Musicale Fehd &amp; The Lalla’s</vt:lpstr>
      <vt:lpstr>L’ART MUSICAL DE GNAWA</vt:lpstr>
      <vt:lpstr>Histoire et instruments</vt:lpstr>
      <vt:lpstr>INSTRUMENTS</vt:lpstr>
      <vt:lpstr>PowerPoint Presentation</vt:lpstr>
      <vt:lpstr>MUSICAL TOUR 2025</vt:lpstr>
      <vt:lpstr>THANK YOU FOR WATCHING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2</cp:revision>
  <dcterms:created xsi:type="dcterms:W3CDTF">2025-05-11T09:24:07Z</dcterms:created>
  <dcterms:modified xsi:type="dcterms:W3CDTF">2025-05-11T11:10:02Z</dcterms:modified>
</cp:coreProperties>
</file>